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68" r:id="rId5"/>
    <p:sldId id="258" r:id="rId6"/>
    <p:sldId id="261" r:id="rId7"/>
    <p:sldId id="266" r:id="rId8"/>
    <p:sldId id="264" r:id="rId9"/>
    <p:sldId id="265" r:id="rId10"/>
    <p:sldId id="263" r:id="rId11"/>
    <p:sldId id="262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C281B-FBA0-4ABA-97BF-E87EBC3E4D5A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2441-AA01-4655-BE39-9CE4F3D5E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3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Высказывание</a:t>
            </a:r>
            <a:r>
              <a:rPr lang="ru-RU" baseline="0" dirty="0" smtClean="0"/>
              <a:t> №5 иллюстрируем путём нажатия на высказывание (сверху наложен прозрачный прямоугольник-гиперссылка на слайд 12).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2441-AA01-4655-BE39-9CE4F3D5E1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2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вернуться</a:t>
            </a:r>
            <a:r>
              <a:rPr lang="ru-RU" baseline="0" dirty="0" smtClean="0"/>
              <a:t> на слайд к упражнению «Мифы и реальность», делаем щелчок по слайду.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2441-AA01-4655-BE39-9CE4F3D5E1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1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8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1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0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2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3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2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5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3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76DD-40BF-4F07-A108-5D18A654388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510A5-AB7C-4D5C-938D-C44B9B971E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N45PZravjcU/hqdefault.jpg" TargetMode="External"/><Relationship Id="rId3" Type="http://schemas.openxmlformats.org/officeDocument/2006/relationships/hyperlink" Target="http://hospital-mmk.ru/images/NewsImages/%D1%81%D0%BD%D1%8E%D1%812.jpg" TargetMode="External"/><Relationship Id="rId7" Type="http://schemas.openxmlformats.org/officeDocument/2006/relationships/hyperlink" Target="http://sch16.baranovichi.edu.by/sm_full.aspx?guid=107113" TargetMode="External"/><Relationship Id="rId2" Type="http://schemas.openxmlformats.org/officeDocument/2006/relationships/hyperlink" Target="https://mega-talant.com/uploads/files/273302/86873/91956_html/images/86873.0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kva-kursk.ru/blog/zabolevaniya-ot-snyusa/" TargetMode="External"/><Relationship Id="rId5" Type="http://schemas.openxmlformats.org/officeDocument/2006/relationships/hyperlink" Target="https://sun9-16.userapi.com/c205616/v205616118/80b2/VEibSL0r3dw.jpg" TargetMode="External"/><Relationship Id="rId4" Type="http://schemas.openxmlformats.org/officeDocument/2006/relationships/hyperlink" Target="https://upload.wikimedia.org/wikipedia/commons/thumb/3/35/Oxygen480-devices-video-television_(modified_and_cropped).svg/1200px-Oxygen480-devices-video-television_(modified_and_cropped).sv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WhCT-BVO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ИН\Desktop\СНЮС - ЛЕДЕНЦЫ\Snusfi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00" y="692696"/>
            <a:ext cx="6408344" cy="508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b="24190"/>
          <a:stretch/>
        </p:blipFill>
        <p:spPr>
          <a:xfrm>
            <a:off x="443417" y="4159770"/>
            <a:ext cx="8210633" cy="26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делать родителям?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01357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Важно спокойно поговорить и узнать:</a:t>
            </a:r>
          </a:p>
          <a:p>
            <a:pPr>
              <a:buBlip>
                <a:blip r:embed="rId2"/>
              </a:buBlip>
            </a:pPr>
            <a:r>
              <a:rPr lang="ru-RU" dirty="0"/>
              <a:t>ч</a:t>
            </a:r>
            <a:r>
              <a:rPr lang="ru-RU" dirty="0" smtClean="0"/>
              <a:t>то происходит с ребёнком,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что для него значит употребление </a:t>
            </a:r>
            <a:r>
              <a:rPr lang="ru-RU" dirty="0" err="1" smtClean="0"/>
              <a:t>снюса</a:t>
            </a:r>
            <a:r>
              <a:rPr lang="ru-RU" dirty="0" smtClean="0"/>
              <a:t>, в чём ценность такого поведения,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постараться спокойно и уверенно объяснить, чем это опасно,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обратиться за консультацией в медицинскую организацию</a:t>
            </a:r>
            <a:endParaRPr lang="ru-RU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774" y="4462873"/>
            <a:ext cx="2799184" cy="209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9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Факторы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защищающие подростка  от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рискованного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069160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4000" dirty="0"/>
              <a:t>взаимопонимание и поддержка в семье, доверительные отношения с родителями; </a:t>
            </a:r>
          </a:p>
          <a:p>
            <a:pPr>
              <a:buBlip>
                <a:blip r:embed="rId2"/>
              </a:buBlip>
            </a:pPr>
            <a:r>
              <a:rPr lang="ru-RU" sz="4000" dirty="0" smtClean="0"/>
              <a:t>хорошие </a:t>
            </a:r>
            <a:r>
              <a:rPr lang="ru-RU" sz="4000" dirty="0"/>
              <a:t>отношения с преподавателями и сверстниками в школе; </a:t>
            </a:r>
          </a:p>
          <a:p>
            <a:pPr>
              <a:buBlip>
                <a:blip r:embed="rId2"/>
              </a:buBlip>
            </a:pPr>
            <a:r>
              <a:rPr lang="ru-RU" sz="4000" dirty="0" smtClean="0"/>
              <a:t>самоуважение</a:t>
            </a:r>
            <a:r>
              <a:rPr lang="ru-RU" sz="4000" dirty="0"/>
              <a:t>, высокая самооценка, знание себя, способность к самоанализу; </a:t>
            </a:r>
          </a:p>
          <a:p>
            <a:pPr>
              <a:buBlip>
                <a:blip r:embed="rId2"/>
              </a:buBlip>
            </a:pPr>
            <a:r>
              <a:rPr lang="ru-RU" sz="4000" dirty="0" smtClean="0"/>
              <a:t>твердые </a:t>
            </a:r>
            <a:r>
              <a:rPr lang="ru-RU" sz="4000" dirty="0"/>
              <a:t>представления о том, что такое хорошо и что такое плохо, развитое нравственное чувство; </a:t>
            </a:r>
          </a:p>
          <a:p>
            <a:pPr>
              <a:buBlip>
                <a:blip r:embed="rId2"/>
              </a:buBlip>
            </a:pPr>
            <a:r>
              <a:rPr lang="ru-RU" sz="4000" dirty="0" smtClean="0"/>
              <a:t>оптимизм</a:t>
            </a:r>
            <a:r>
              <a:rPr lang="ru-RU" sz="4000" dirty="0"/>
              <a:t>, чувство уверенности в будущем, стремление получить образование, найти хорошую работу; </a:t>
            </a:r>
          </a:p>
          <a:p>
            <a:pPr>
              <a:buBlip>
                <a:blip r:embed="rId2"/>
              </a:buBlip>
            </a:pPr>
            <a:r>
              <a:rPr lang="ru-RU" sz="4000" dirty="0" smtClean="0"/>
              <a:t>отсутствие </a:t>
            </a:r>
            <a:r>
              <a:rPr lang="ru-RU" sz="4000" dirty="0"/>
              <a:t>примеров злоупотребления алкоголем, курения, употребления наркотиков в окружении подростка; </a:t>
            </a:r>
          </a:p>
          <a:p>
            <a:pPr>
              <a:buBlip>
                <a:blip r:embed="rId2"/>
              </a:buBlip>
            </a:pPr>
            <a:r>
              <a:rPr lang="ru-RU" sz="4000" dirty="0" smtClean="0"/>
              <a:t>рациональное </a:t>
            </a:r>
            <a:r>
              <a:rPr lang="ru-RU" sz="4000" dirty="0"/>
              <a:t>отношение к рискам, умение преодолевать трудности.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1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лияние снюса на зубы, десны и сердц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21832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h16.baranovichi.edu.by/sm_full.aspx?guid=107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12" y="2226585"/>
            <a:ext cx="4355976" cy="3263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N45PZravjcU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2728" r="10605" b="12525"/>
          <a:stretch/>
        </p:blipFill>
        <p:spPr bwMode="auto">
          <a:xfrm>
            <a:off x="1187623" y="3858166"/>
            <a:ext cx="3643745" cy="2563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7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mega-talant.com/uploads/files/273302/86873/91956_html/images/86873.005.jpg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http://hospital-mmk.ru/images/NewsImages/%</a:t>
            </a:r>
            <a:r>
              <a:rPr lang="en-US" dirty="0" smtClean="0">
                <a:hlinkClick r:id="rId3"/>
              </a:rPr>
              <a:t>D1%81%D0%BD%D1%8E%D1%812.jpg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https://upload.wikimedia.org/wikipedia/commons/thumb/3/35/Oxygen480-devices-video-television_%28modified_and_cropped%29.svg/1200px-Oxygen480-devices-video-television_%</a:t>
            </a:r>
            <a:r>
              <a:rPr lang="en-US" dirty="0" smtClean="0">
                <a:hlinkClick r:id="rId4"/>
              </a:rPr>
              <a:t>28modified_and_cropped%29.svg.png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sun9-16.userapi.com/c205616/v205616118/80b2/VEibSL0r3dw.jpg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http://mokva-kursk.ru/blog/zabolevaniya-ot-snyusa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sch16.baranovichi.edu.by/sm_full.aspx?guid=107113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i.ytimg.com/vi/N45PZravjcU/hqdefault.jpg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6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Подростки: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83179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Физиологические изменения 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Поиск признания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Общение со сверстниками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Самоутверждение, поиск своего места среди сверстников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Чувство взрослости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Стремление освободиться от контроля и опеки со стороны взрослых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Стремление к экспериментам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gra-tv.ru/upload/iblock/904/904eb97f2d9efb2dfbb0c9aa50ef4e3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8" y="3766765"/>
            <a:ext cx="447323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ttp://9schoolkam.ucoz.ru/_nw/3/41633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351">
            <a:off x="3316230" y="548680"/>
            <a:ext cx="5398621" cy="3218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4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spital-mmk.ru/images/NewsImages/%D1%81%D0%BD%D1%8E%D1%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017536" cy="637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Миф или реальность?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289451"/>
          </a:xfrm>
        </p:spPr>
        <p:txBody>
          <a:bodyPr>
            <a:noAutofit/>
          </a:bodyPr>
          <a:lstStyle/>
          <a:p>
            <a:pPr marL="514350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err="1"/>
              <a:t>Снюс</a:t>
            </a:r>
            <a:r>
              <a:rPr lang="ru-RU" sz="2400" dirty="0"/>
              <a:t> употребляют, чтобы избавиться от  склонности к курению. 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smtClean="0"/>
              <a:t>Ник </a:t>
            </a:r>
            <a:r>
              <a:rPr lang="ru-RU" sz="2400" dirty="0"/>
              <a:t>пакеты не вызывают привыкания. 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одном пакетике может содержаться доза никотина в 2,5-4 раза превышающая дозу никотина в пачке сигарет. 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err="1" smtClean="0"/>
              <a:t>Снюс</a:t>
            </a:r>
            <a:r>
              <a:rPr lang="ru-RU" sz="2400" dirty="0" smtClean="0"/>
              <a:t> </a:t>
            </a:r>
            <a:r>
              <a:rPr lang="ru-RU" sz="2400" dirty="0"/>
              <a:t>менее вреден, чем обычные сигареты.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smtClean="0"/>
              <a:t>Те</a:t>
            </a:r>
            <a:r>
              <a:rPr lang="ru-RU" sz="2400" dirty="0"/>
              <a:t>, кто используют </a:t>
            </a:r>
            <a:r>
              <a:rPr lang="ru-RU" sz="2400" dirty="0" err="1"/>
              <a:t>снюс</a:t>
            </a:r>
            <a:r>
              <a:rPr lang="ru-RU" sz="2400" dirty="0"/>
              <a:t>, рискуют заболеть раком слизистой оболочки рта и желудочно-кишечного тракта.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smtClean="0"/>
              <a:t>Употребление </a:t>
            </a:r>
            <a:r>
              <a:rPr lang="ru-RU" sz="2400" dirty="0" err="1"/>
              <a:t>снюса</a:t>
            </a:r>
            <a:r>
              <a:rPr lang="ru-RU" sz="2400" dirty="0"/>
              <a:t> не может привести к </a:t>
            </a:r>
            <a:r>
              <a:rPr lang="ru-RU" sz="2400" dirty="0" smtClean="0"/>
              <a:t>смерти.</a:t>
            </a:r>
            <a:endParaRPr lang="ru-RU" sz="2400" dirty="0"/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err="1" smtClean="0"/>
              <a:t>Снюс</a:t>
            </a:r>
            <a:r>
              <a:rPr lang="ru-RU" sz="2400" dirty="0" smtClean="0"/>
              <a:t> </a:t>
            </a:r>
            <a:r>
              <a:rPr lang="ru-RU" sz="2400" dirty="0"/>
              <a:t>в России под запретом.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err="1" smtClean="0"/>
              <a:t>Снюсы</a:t>
            </a:r>
            <a:r>
              <a:rPr lang="ru-RU" sz="2400" dirty="0" smtClean="0"/>
              <a:t> </a:t>
            </a:r>
            <a:r>
              <a:rPr lang="ru-RU" sz="2400" dirty="0"/>
              <a:t>продаются в виде конфет, жвачек, зубочисток.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400" dirty="0" smtClean="0"/>
              <a:t>Очень </a:t>
            </a:r>
            <a:r>
              <a:rPr lang="ru-RU" sz="2400" dirty="0"/>
              <a:t>трудно определить, что ребёнок употребляет </a:t>
            </a:r>
            <a:r>
              <a:rPr lang="ru-RU" sz="2400" dirty="0" err="1" smtClean="0"/>
              <a:t>снюс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ятно 2 4"/>
          <p:cNvSpPr/>
          <p:nvPr/>
        </p:nvSpPr>
        <p:spPr>
          <a:xfrm>
            <a:off x="2151972" y="1196752"/>
            <a:ext cx="907860" cy="500755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6228184" y="1447129"/>
            <a:ext cx="720080" cy="610418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7667097" y="2420888"/>
            <a:ext cx="720080" cy="504056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6708105" y="2780928"/>
            <a:ext cx="720080" cy="519367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7336726" y="3645024"/>
            <a:ext cx="789772" cy="504056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7406418" y="4149080"/>
            <a:ext cx="948292" cy="487435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4729159" y="4392797"/>
            <a:ext cx="1512167" cy="698111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М-Р</a:t>
            </a:r>
            <a:endParaRPr lang="ru-RU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7994670" y="4859348"/>
            <a:ext cx="897810" cy="600327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8387176" y="5459674"/>
            <a:ext cx="756823" cy="489605"/>
          </a:xfrm>
          <a:prstGeom prst="irregularSeal2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3568" y="3300295"/>
            <a:ext cx="6653158" cy="848785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freepngimg.com/thumb/television/6-2-television-download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214" y="641220"/>
            <a:ext cx="7704000" cy="5645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728" y="2276873"/>
            <a:ext cx="615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hlinkClick r:id="rId3"/>
              </a:rPr>
              <a:t>Здесь вставлен видеоролик: </a:t>
            </a:r>
            <a:r>
              <a:rPr lang="ru-RU" sz="2400" u="sng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hlinkClick r:id="rId3"/>
              </a:rPr>
              <a:t>https</a:t>
            </a:r>
            <a:r>
              <a:rPr lang="ru-RU" sz="2400" u="sng" dirty="0">
                <a:ln>
                  <a:solidFill>
                    <a:schemeClr val="bg2">
                      <a:lumMod val="25000"/>
                    </a:schemeClr>
                  </a:solidFill>
                </a:ln>
                <a:hlinkClick r:id="rId3"/>
              </a:rPr>
              <a:t>://www.youtube.com/watch?v=vQWhCT-BVO8</a:t>
            </a:r>
            <a:endParaRPr lang="ru-RU" sz="2400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94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Влияние никотина на психику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184576"/>
          </a:xfrm>
        </p:spPr>
        <p:txBody>
          <a:bodyPr>
            <a:normAutofit/>
          </a:bodyPr>
          <a:lstStyle/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Вялость</a:t>
            </a:r>
          </a:p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Раздражительность</a:t>
            </a:r>
          </a:p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Возбудимость</a:t>
            </a:r>
          </a:p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Агрессивное поведение</a:t>
            </a:r>
          </a:p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Снижение концентрации внимания</a:t>
            </a:r>
          </a:p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Ухудшение памяти</a:t>
            </a:r>
          </a:p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Снижение учебной продуктивности</a:t>
            </a:r>
          </a:p>
          <a:p>
            <a:pPr>
              <a:buSzPct val="79000"/>
              <a:buBlip>
                <a:blip r:embed="rId2"/>
              </a:buBlip>
            </a:pPr>
            <a:r>
              <a:rPr lang="ru-RU" dirty="0" smtClean="0"/>
              <a:t>Задержка умственного развития</a:t>
            </a:r>
            <a:endParaRPr lang="ru-RU" dirty="0"/>
          </a:p>
        </p:txBody>
      </p:sp>
      <p:pic>
        <p:nvPicPr>
          <p:cNvPr id="4" name="Picture 2" descr="http://ktv-ray.ru/flickr/upload/content/Ci6Jg5BvO0H99zK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66" y="1412776"/>
            <a:ext cx="3513990" cy="219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Раннее выявление: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>
            <a:noAutofit/>
          </a:bodyPr>
          <a:lstStyle/>
          <a:p>
            <a:r>
              <a:rPr lang="ru-RU" sz="2600" dirty="0" smtClean="0"/>
              <a:t>Сложность – нет запаха табачного дыма, использование </a:t>
            </a:r>
            <a:r>
              <a:rPr lang="ru-RU" sz="2600" dirty="0" err="1" smtClean="0"/>
              <a:t>ароматизаторов</a:t>
            </a:r>
            <a:r>
              <a:rPr lang="ru-RU" sz="2600" dirty="0" smtClean="0"/>
              <a:t> – как-будто во рту леденец.</a:t>
            </a:r>
          </a:p>
          <a:p>
            <a:r>
              <a:rPr lang="ru-RU" sz="2600" dirty="0" smtClean="0"/>
              <a:t>Обращать внимание на поведение ребёнка: раздражительность, быстрая утомляемость, нарушения сна и аппетита, повышенное слюноотделение, снижение школьной успеваемости. Жалобы на частую головную боль, тошноту и головокружение.</a:t>
            </a:r>
          </a:p>
          <a:p>
            <a:r>
              <a:rPr lang="ru-RU" sz="2600" dirty="0" smtClean="0"/>
              <a:t>Пакетики со </a:t>
            </a:r>
            <a:r>
              <a:rPr lang="ru-RU" sz="2600" dirty="0" err="1" smtClean="0"/>
              <a:t>снюсом</a:t>
            </a:r>
            <a:r>
              <a:rPr lang="ru-RU" sz="2600" dirty="0" smtClean="0"/>
              <a:t>, шарики из неизвестного вещества, «странные» конфеты</a:t>
            </a:r>
          </a:p>
          <a:p>
            <a:r>
              <a:rPr lang="ru-RU" sz="2600" dirty="0" smtClean="0"/>
              <a:t>Лабораторные анализы: тест-полоски на никотин (метаболит никотина)</a:t>
            </a:r>
          </a:p>
          <a:p>
            <a:r>
              <a:rPr lang="ru-RU" sz="2600" dirty="0" smtClean="0"/>
              <a:t>При длительном употреблении : жёлтые зубы и зловонный запах изо рта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773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отравления никотином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indent="0">
              <a:buNone/>
            </a:pPr>
            <a:r>
              <a:rPr lang="ru-RU" i="1" dirty="0" smtClean="0"/>
              <a:t>Проявления зависят от степени тяжести отравления: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Лёгкое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слабость, головокружение, тошнота, бледность кожных покровов, жжение, боли во тру, в области пищевода и желудка. Повышенное слюноотделение. Иногда слюна с примесью крови.</a:t>
            </a:r>
          </a:p>
          <a:p>
            <a:r>
              <a:rPr lang="ru-RU" b="1" dirty="0">
                <a:solidFill>
                  <a:srgbClr val="FF0000"/>
                </a:solidFill>
              </a:rPr>
              <a:t>Средней степени: </a:t>
            </a:r>
            <a:r>
              <a:rPr lang="ru-RU" dirty="0" smtClean="0"/>
              <a:t>присоединяется рвота; повышается температура, обильная потливость; головная боль, кожа ещё более бледнеет и становится холодной; тахикардия; сердечные аритмии. Наблюдаются и поведенческие расстройства, расстройства восприятия, бессонница; подавленность, нарушение походки.</a:t>
            </a:r>
          </a:p>
          <a:p>
            <a:r>
              <a:rPr lang="ru-RU" b="1" dirty="0">
                <a:solidFill>
                  <a:srgbClr val="FF0000"/>
                </a:solidFill>
              </a:rPr>
              <a:t>Тяжёлое:</a:t>
            </a:r>
            <a:r>
              <a:rPr lang="ru-RU" dirty="0" smtClean="0"/>
              <a:t> развивается кома, </a:t>
            </a:r>
            <a:r>
              <a:rPr lang="ru-RU" dirty="0" err="1" smtClean="0"/>
              <a:t>полиорганная</a:t>
            </a:r>
            <a:r>
              <a:rPr lang="ru-RU" dirty="0" smtClean="0"/>
              <a:t> недостаточность, поражение почек, критическое нарушение дыхания и работы сердца.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557</Words>
  <Application>Microsoft Office PowerPoint</Application>
  <PresentationFormat>Экран (4:3)</PresentationFormat>
  <Paragraphs>74</Paragraphs>
  <Slides>13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Подростки:</vt:lpstr>
      <vt:lpstr>Презентация PowerPoint</vt:lpstr>
      <vt:lpstr>Презентация PowerPoint</vt:lpstr>
      <vt:lpstr>Миф или реальность?</vt:lpstr>
      <vt:lpstr>Презентация PowerPoint</vt:lpstr>
      <vt:lpstr>Влияние никотина на психику</vt:lpstr>
      <vt:lpstr>Раннее выявление:</vt:lpstr>
      <vt:lpstr>Признаки отравления никотином</vt:lpstr>
      <vt:lpstr>Что делать родителям?</vt:lpstr>
      <vt:lpstr>Факторы, защищающие подростка  от рискованного поведения</vt:lpstr>
      <vt:lpstr>Презентация PowerPoint</vt:lpstr>
      <vt:lpstr>Картинки: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Опасная мода подростков</dc:title>
  <dc:creator>Я</dc:creator>
  <cp:lastModifiedBy>Я</cp:lastModifiedBy>
  <cp:revision>34</cp:revision>
  <dcterms:created xsi:type="dcterms:W3CDTF">2020-01-29T15:27:18Z</dcterms:created>
  <dcterms:modified xsi:type="dcterms:W3CDTF">2020-02-10T16:04:00Z</dcterms:modified>
</cp:coreProperties>
</file>